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1" r:id="rId1"/>
  </p:sldMasterIdLst>
  <p:notesMasterIdLst>
    <p:notesMasterId r:id="rId15"/>
  </p:notesMasterIdLst>
  <p:sldIdLst>
    <p:sldId id="257" r:id="rId2"/>
    <p:sldId id="565" r:id="rId3"/>
    <p:sldId id="555" r:id="rId4"/>
    <p:sldId id="535" r:id="rId5"/>
    <p:sldId id="556" r:id="rId6"/>
    <p:sldId id="538" r:id="rId7"/>
    <p:sldId id="557" r:id="rId8"/>
    <p:sldId id="559" r:id="rId9"/>
    <p:sldId id="560" r:id="rId10"/>
    <p:sldId id="564" r:id="rId11"/>
    <p:sldId id="566" r:id="rId12"/>
    <p:sldId id="567" r:id="rId13"/>
    <p:sldId id="374" r:id="rId14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3300"/>
    <a:srgbClr val="29F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8" autoAdjust="0"/>
    <p:restoredTop sz="91921" autoAdjust="0"/>
  </p:normalViewPr>
  <p:slideViewPr>
    <p:cSldViewPr>
      <p:cViewPr>
        <p:scale>
          <a:sx n="112" d="100"/>
          <a:sy n="112" d="100"/>
        </p:scale>
        <p:origin x="888" y="16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2946DE-6B02-45BD-8602-4589E0E38DED}" type="datetimeFigureOut">
              <a:rPr lang="ru-RU"/>
              <a:pPr>
                <a:defRPr/>
              </a:pPr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2375B3-A1B8-4F2E-978D-D4128B7CB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528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ECBC1F-BCCB-4B22-9B50-40994243AFC5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739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4085" cy="4946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A50B6E5-00F7-4909-AD6F-8B7E1D52B12E}" type="slidenum">
              <a:rPr lang="ru-RU" sz="1200">
                <a:solidFill>
                  <a:srgbClr val="000000"/>
                </a:solidFill>
              </a:rPr>
              <a:pPr algn="r" defTabSz="449263">
                <a:buClr>
                  <a:srgbClr val="FFFFFF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</a:t>
            </a:fld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6200" y="736600"/>
            <a:ext cx="6643688" cy="37385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769" y="4715153"/>
            <a:ext cx="5436567" cy="4465264"/>
          </a:xfrm>
          <a:noFill/>
        </p:spPr>
        <p:txBody>
          <a:bodyPr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6439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ECBC1F-BCCB-4B22-9B50-40994243AFC5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739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4085" cy="4946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A50B6E5-00F7-4909-AD6F-8B7E1D52B12E}" type="slidenum">
              <a:rPr lang="ru-RU" sz="1200">
                <a:solidFill>
                  <a:srgbClr val="000000"/>
                </a:solidFill>
              </a:rPr>
              <a:pPr algn="r" defTabSz="449263">
                <a:buClr>
                  <a:srgbClr val="FFFFFF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</a:t>
            </a:fld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6200" y="736600"/>
            <a:ext cx="6643688" cy="37385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769" y="4715153"/>
            <a:ext cx="5436567" cy="4465264"/>
          </a:xfrm>
          <a:noFill/>
        </p:spPr>
        <p:txBody>
          <a:bodyPr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74699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ECBC1F-BCCB-4B22-9B50-40994243AFC5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739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4085" cy="4946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A50B6E5-00F7-4909-AD6F-8B7E1D52B12E}" type="slidenum">
              <a:rPr lang="ru-RU" sz="1200">
                <a:solidFill>
                  <a:srgbClr val="000000"/>
                </a:solidFill>
              </a:rPr>
              <a:pPr algn="r" defTabSz="449263">
                <a:buClr>
                  <a:srgbClr val="FFFFFF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6200" y="736600"/>
            <a:ext cx="6643688" cy="37385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769" y="4715153"/>
            <a:ext cx="5436567" cy="4465264"/>
          </a:xfrm>
          <a:noFill/>
        </p:spPr>
        <p:txBody>
          <a:bodyPr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8871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564F94-987D-4E2C-BFC5-0475194CD4C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326180-5119-4167-B59F-EEEB39EA7A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80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9D7D12-3A84-48F6-BBF7-0094B7BA56F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90A3-619C-4651-9ACC-D2E4D74924A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63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8E5026-3AD0-4C0F-9B40-E8E516DA376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42C44-CC10-449E-9A98-4B439BDDD5F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73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2AB737-6D93-4DA7-8896-FDEFBF1F723C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82208-FCB3-4EA6-AA24-7DC86EDF48FE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17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4498CB-9015-4EAA-B5A0-FA45EA58709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DE697-FCD8-4DEF-B42B-D467C0C1631A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81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8A2344-B8A5-429A-BF0D-3661F83A671B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33C55-85CC-4F19-ACC4-14E06D9597FA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117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B2E00D-33BA-4A4A-B6CD-DA31689F724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F08E4-0B79-419E-8912-BB8D864638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50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24F57-C2C1-4768-9948-F4B3DA00071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7F515B-C5A5-4AF9-A93A-152238E9972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6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4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ADBAF7-A300-4594-A6EF-3D0CD7C547CC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ED4F88-30DE-4021-B353-8C131BBDD8F5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59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90280E-A268-4575-982C-063F4D10E22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401EF2-EA27-428C-BD97-874E4813048A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36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548639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7B08D5-E1A6-4910-B112-520EF80AAF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E0BA45-F8E9-4EBD-AFDA-828E5F20ED2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688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649A825-B96B-4798-BEAF-9201F7334253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11.12.2024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20D844C-84D7-43AC-A9B4-C8E3DBF15E85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94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9999FF"/>
              </a:gs>
              <a:gs pos="100000">
                <a:srgbClr val="0033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0417" tIns="35210" rIns="70417" bIns="35210" anchor="ctr"/>
          <a:lstStyle/>
          <a:p>
            <a:pPr defTabSz="696913" eaLnBrk="1" hangingPunct="1"/>
            <a:endParaRPr lang="ru-RU" alt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1851670"/>
            <a:ext cx="59766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 algn="ctr" defTabSz="9493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«Условия обеспечения </a:t>
            </a:r>
            <a:r>
              <a:rPr lang="ru-RU" altLang="ru-RU" sz="2400" b="1" dirty="0">
                <a:solidFill>
                  <a:srgbClr val="FF0000"/>
                </a:solidFill>
                <a:latin typeface="Arial" panose="020B0604020202020204" pitchFamily="34" charset="0"/>
              </a:rPr>
              <a:t>пожарной безопасности объектов защиты, изменения в нормативных документах по пожарной безопасности»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63888" y="4371950"/>
            <a:ext cx="2245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г.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Владимир 2024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6" name="Picture 41" descr="флаг МЧС4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23478"/>
            <a:ext cx="1872207" cy="128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6"/>
          <p:cNvPicPr preferRelativeResize="0">
            <a:picLocks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358" y="123478"/>
            <a:ext cx="1475656" cy="136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31640" y="161497"/>
            <a:ext cx="662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РЕЖИМ ПОСТОЯННОГО ГОСУДАРСТВЕННОГО КОНТРОЛЯ (НАДЗОРА)</a:t>
            </a:r>
            <a:endParaRPr lang="ru-RU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5472" y="480839"/>
            <a:ext cx="813673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статья 6 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Федерального закона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</a:rPr>
              <a:t>от 21.12.1994 N 69-ФЗ "О пожарной безопасности";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  <a:p>
            <a:pPr indent="361950" algn="just"/>
            <a:r>
              <a:rPr lang="ru-RU" sz="1500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п. 1, прил. 1 Положения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</a:rPr>
              <a:t>о федеральном государственном пожарном надзоре, 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утвержденного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</a:rPr>
              <a:t>постановлением Правительства РФ от 12.04.2012 № 290</a:t>
            </a: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5751" y="4201138"/>
            <a:ext cx="78060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/>
            <a:r>
              <a:rPr lang="ru-RU" sz="1400" dirty="0">
                <a:solidFill>
                  <a:srgbClr val="FF0000"/>
                </a:solidFill>
              </a:rPr>
              <a:t>Федеральный государственный пожарный надзор на данных объектах осуществляется соответствующими объектовыми подразделениями в порядке согласно приложению № 1 к Положению о </a:t>
            </a:r>
            <a:r>
              <a:rPr lang="ru-RU" sz="1400" dirty="0" smtClean="0">
                <a:solidFill>
                  <a:srgbClr val="FF0000"/>
                </a:solidFill>
              </a:rPr>
              <a:t>ФГПН!!! 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051720" y="1284865"/>
            <a:ext cx="4426805" cy="86409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постоянного контроля (надзора) в области пожарной безопасности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9344" y="2191320"/>
            <a:ext cx="4464496" cy="2009818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объекты, входящие в утвержденный Правительством 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перечень объектов, критически важных для национальной безопасности страны, других особо важных пожароопасных объектов, особо ценных объектов культурного наследия народов Российской Федерации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887583" y="2244047"/>
            <a:ext cx="3924184" cy="1877708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закрытых административно-территориальных образований, федеральных территорий, где создаются объектовые, специальные и воинские подразделения федеральной противопожарной службы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9023761">
            <a:off x="1476769" y="1944561"/>
            <a:ext cx="608666" cy="1436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600095">
            <a:off x="6516085" y="1932548"/>
            <a:ext cx="608666" cy="1436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73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31640" y="161497"/>
            <a:ext cx="662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ЭКСПЕРИМЕНТ ПО МАРКИРОВКЕ ПРОДУКЦИИ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5472" y="699542"/>
            <a:ext cx="813673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500" u="sng" dirty="0" smtClean="0">
                <a:solidFill>
                  <a:schemeClr val="accent1">
                    <a:lumMod val="75000"/>
                  </a:schemeClr>
                </a:solidFill>
              </a:rPr>
              <a:t>Продукция:</a:t>
            </a:r>
          </a:p>
          <a:p>
            <a:pPr indent="361950" algn="just"/>
            <a:endParaRPr lang="ru-RU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76200" algn="just">
              <a:buFontTx/>
              <a:buChar char="-"/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 пиротехнические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</a:rPr>
              <a:t>изделия; </a:t>
            </a:r>
            <a:endParaRPr lang="ru-RU" sz="15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14288" algn="just">
              <a:buFontTx/>
              <a:buChar char="-"/>
            </a:pPr>
            <a:r>
              <a:rPr lang="ru-RU" sz="1500" dirty="0" smtClean="0">
                <a:solidFill>
                  <a:schemeClr val="accent1">
                    <a:lumMod val="75000"/>
                  </a:schemeClr>
                </a:solidFill>
              </a:rPr>
              <a:t> отдельные </a:t>
            </a:r>
            <a:r>
              <a:rPr lang="ru-RU" sz="1500" dirty="0">
                <a:solidFill>
                  <a:schemeClr val="accent1">
                    <a:lumMod val="75000"/>
                  </a:schemeClr>
                </a:solidFill>
              </a:rPr>
              <a:t>виды средств пожаротушения, отдельные виды средств обеспечения пожарной безопасности; </a:t>
            </a:r>
            <a:endParaRPr lang="ru-RU" sz="15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  <a:p>
            <a:pPr indent="271463" algn="just"/>
            <a:r>
              <a:rPr lang="ru-RU" sz="1500" dirty="0">
                <a:solidFill>
                  <a:schemeClr val="accent1">
                    <a:lumMod val="75000"/>
                  </a:schemeClr>
                </a:solidFill>
              </a:rPr>
              <a:t>- отдельные виды продукции для гражданской обороны и защиты от чрезвычайных ситуаций природного и техногенного характера.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60032" y="3064313"/>
            <a:ext cx="33818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/>
            <a:r>
              <a:rPr lang="ru-RU" sz="1600" dirty="0">
                <a:solidFill>
                  <a:srgbClr val="FF0000"/>
                </a:solidFill>
              </a:rPr>
              <a:t>Порядок проведения </a:t>
            </a:r>
            <a:r>
              <a:rPr lang="ru-RU" sz="1600" dirty="0" smtClean="0">
                <a:solidFill>
                  <a:srgbClr val="FF0000"/>
                </a:solidFill>
              </a:rPr>
              <a:t>эксперимента </a:t>
            </a:r>
            <a:r>
              <a:rPr lang="ru-RU" sz="1600" dirty="0">
                <a:solidFill>
                  <a:srgbClr val="FF0000"/>
                </a:solidFill>
              </a:rPr>
              <a:t>и перечень продукции установлены постановлением Правительства РФ от 27.06.2024 N 867!!! 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7" name="Picture 4" descr="C:\Users\Ugpn206_1\Desktop\kollazh_ka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3" b="25237"/>
          <a:stretch>
            <a:fillRect/>
          </a:stretch>
        </p:blipFill>
        <p:spPr bwMode="auto">
          <a:xfrm>
            <a:off x="821073" y="2859782"/>
            <a:ext cx="3465420" cy="173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57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1906710" y="545778"/>
            <a:ext cx="5185570" cy="1305892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Обязательное выполнение положений Федерального закона от 22.07.2008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123-ФЗ «Технический регламент о требованиях пожарной безопасности»</a:t>
            </a:r>
          </a:p>
          <a:p>
            <a:pPr algn="ctr"/>
            <a:r>
              <a:rPr lang="ru-RU" sz="1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(редакция от 25.12.2023)</a:t>
            </a:r>
            <a:endParaRPr lang="ru-RU" sz="1200" b="1" i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238001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СООТВЕТСТВИЕ ОБЪЕКТОВ ЗАЩИТЫ ТРЕБОВАНИЯМ ПОЖАРНОЙ БЕЗОПАСНОСТИ</a:t>
            </a:r>
            <a:endParaRPr lang="ru-RU" sz="1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254457" y="1635646"/>
            <a:ext cx="1652254" cy="864096"/>
          </a:xfrm>
          <a:prstGeom prst="wedgeRectCallout">
            <a:avLst>
              <a:gd name="adj1" fmla="val 47090"/>
              <a:gd name="adj2" fmla="val -7928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выполнение требований </a:t>
            </a:r>
            <a:r>
              <a:rPr lang="ru-RU" sz="1400" dirty="0">
                <a:solidFill>
                  <a:srgbClr val="C00000"/>
                </a:solidFill>
              </a:rPr>
              <a:t>пожарной безопасности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341363" y="3592994"/>
            <a:ext cx="2646462" cy="1066987"/>
          </a:xfrm>
          <a:prstGeom prst="wedgeRectCallout">
            <a:avLst>
              <a:gd name="adj1" fmla="val 47594"/>
              <a:gd name="adj2" fmla="val -20634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выполнение требований </a:t>
            </a:r>
            <a:r>
              <a:rPr lang="ru-RU" sz="1400" dirty="0">
                <a:solidFill>
                  <a:srgbClr val="C00000"/>
                </a:solidFill>
              </a:rPr>
              <a:t>пожарной безопасности, </a:t>
            </a:r>
            <a:r>
              <a:rPr lang="ru-RU" sz="1400" dirty="0" smtClean="0">
                <a:solidFill>
                  <a:srgbClr val="C00000"/>
                </a:solidFill>
              </a:rPr>
              <a:t>содержащихся </a:t>
            </a:r>
            <a:r>
              <a:rPr lang="ru-RU" sz="1400" dirty="0">
                <a:solidFill>
                  <a:srgbClr val="C00000"/>
                </a:solidFill>
              </a:rPr>
              <a:t>в специальных технических условиях</a:t>
            </a: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3347367" y="2787774"/>
            <a:ext cx="2304255" cy="864096"/>
          </a:xfrm>
          <a:prstGeom prst="wedgeRectCallout">
            <a:avLst>
              <a:gd name="adj1" fmla="val 11810"/>
              <a:gd name="adj2" fmla="val -149143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C00000"/>
                </a:solidFill>
              </a:rPr>
              <a:t>выполнены требования пожарной безопасности, содержащиеся в стандарте организации</a:t>
            </a: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5999758" y="3795885"/>
            <a:ext cx="2629782" cy="864096"/>
          </a:xfrm>
          <a:prstGeom prst="wedgeRectCallout">
            <a:avLst>
              <a:gd name="adj1" fmla="val -41436"/>
              <a:gd name="adj2" fmla="val -27147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результаты исследований, расчетов и (или) испытаний подтверждают обеспечение пожарной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безопасности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7164288" y="1612338"/>
            <a:ext cx="1584176" cy="864096"/>
          </a:xfrm>
          <a:prstGeom prst="wedgeRectCallout">
            <a:avLst>
              <a:gd name="adj1" fmla="val -47171"/>
              <a:gd name="adj2" fmla="val -92636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пожарный риск не превышает допустимых значений</a:t>
            </a:r>
          </a:p>
        </p:txBody>
      </p:sp>
    </p:spTree>
    <p:extLst>
      <p:ext uri="{BB962C8B-B14F-4D97-AF65-F5344CB8AC3E}">
        <p14:creationId xmlns:p14="http://schemas.microsoft.com/office/powerpoint/2010/main" val="72542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238001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НОРМАТИВНЫЕ ДОКУМЕНТЫ ПО ПОЖАРНОЙ БЕЗОПАСНОСТИ</a:t>
            </a:r>
            <a:endParaRPr lang="ru-RU" sz="1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699542"/>
            <a:ext cx="68658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7030A0"/>
                </a:solidFill>
              </a:rPr>
              <a:t>Приказ </a:t>
            </a:r>
            <a:r>
              <a:rPr lang="ru-RU" sz="1600" dirty="0" err="1">
                <a:solidFill>
                  <a:srgbClr val="7030A0"/>
                </a:solidFill>
              </a:rPr>
              <a:t>Росстандарта</a:t>
            </a:r>
            <a:r>
              <a:rPr lang="ru-RU" sz="1600" dirty="0">
                <a:solidFill>
                  <a:srgbClr val="7030A0"/>
                </a:solidFill>
              </a:rPr>
              <a:t> от 13.02.2023 N </a:t>
            </a:r>
            <a:r>
              <a:rPr lang="ru-RU" sz="1600" dirty="0" smtClean="0">
                <a:solidFill>
                  <a:srgbClr val="7030A0"/>
                </a:solidFill>
              </a:rPr>
              <a:t>318 (</a:t>
            </a:r>
            <a:r>
              <a:rPr lang="ru-RU" sz="1600" dirty="0">
                <a:solidFill>
                  <a:srgbClr val="7030A0"/>
                </a:solidFill>
              </a:rPr>
              <a:t>более 150 документов)</a:t>
            </a:r>
          </a:p>
          <a:p>
            <a:pPr lvl="0" algn="ctr"/>
            <a:endParaRPr lang="ru-RU" dirty="0" smtClean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044980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200" u="sng" dirty="0"/>
              <a:t>В текущем году добавлено (изменено) 8 документов:</a:t>
            </a:r>
          </a:p>
          <a:p>
            <a:pPr indent="271463" algn="just"/>
            <a:r>
              <a:rPr lang="ru-RU" sz="1200" dirty="0"/>
              <a:t>ГОСТ 12.4.026-2015. Межгосударственный стандарт. Система стандартов безопасности труда. Цвета сигнальные, знаки безопасности и разметка сигнальная. Назначение и правила применения. Общие технические требования и характеристики. Методы испытаний</a:t>
            </a:r>
          </a:p>
          <a:p>
            <a:pPr indent="271463" algn="just"/>
            <a:r>
              <a:rPr lang="ru-RU" sz="1200" dirty="0"/>
              <a:t>ГОСТ Р 71385-2024. Национальный стандарт Российской Федерации. Системы противопожарной защиты. Установки пожаротушения с генерированием пены компрессионным способом. Нормы и правила проектирования</a:t>
            </a:r>
          </a:p>
          <a:p>
            <a:pPr indent="271463" algn="just"/>
            <a:r>
              <a:rPr lang="ru-RU" sz="1200" dirty="0"/>
              <a:t>ГОСТ Р 71296-2024 (ИСО 16924:2016). Национальный стандарт Российской Федерации. Станции заправки природным газом. Станции для заправки автомобилей сжиженным природным газом (СПГ)</a:t>
            </a:r>
          </a:p>
          <a:p>
            <a:pPr indent="271463" algn="just"/>
            <a:r>
              <a:rPr lang="ru-RU" sz="1200" dirty="0"/>
              <a:t>ГОСТ Р 71554-2024. Национальный стандарт Российской Федерации. Системы передачи извещении о пожаре. Руководство по проектированию, монтажу, техническому обслуживанию и ремонту. Методы испытаний на работоспособность</a:t>
            </a:r>
          </a:p>
          <a:p>
            <a:pPr indent="271463" algn="just"/>
            <a:r>
              <a:rPr lang="ru-RU" sz="1200" dirty="0"/>
              <a:t>СП 526.1311500.2023 Системы предотвращения пожара. Системы с использованием пригодной для дыхания гипоксической атмосферы. Нормы и правила проектирования.</a:t>
            </a:r>
          </a:p>
          <a:p>
            <a:pPr indent="271463" algn="just"/>
            <a:r>
              <a:rPr lang="ru-RU" sz="1200" dirty="0"/>
              <a:t>СП 528.1311500.2023. Свод правил. Бункеровка водного транспорта сжиженным природным газом. Бункерные причалы. Требования пожарной безопасности</a:t>
            </a:r>
          </a:p>
          <a:p>
            <a:pPr indent="271463" algn="just"/>
            <a:r>
              <a:rPr lang="ru-RU" sz="1200" dirty="0"/>
              <a:t>СП 530.1311500.2023. Свод правил. Пункты экипировки железнодорожного транспорта, работающего на сжиженном природном газе. Требования пожарной безопасности</a:t>
            </a:r>
          </a:p>
          <a:p>
            <a:pPr indent="271463" algn="just"/>
            <a:r>
              <a:rPr lang="ru-RU" sz="1200" dirty="0"/>
              <a:t>СП 53.13330.2019. Свод правил. Планировка и застройка территории ведения гражданами садоводства. Здания и сооружения (СНиП 30-02-97* Планировка и застройка территорий садоводческих (дачных) объединений граждан, здания и сооружения)</a:t>
            </a:r>
          </a:p>
        </p:txBody>
      </p:sp>
    </p:spTree>
    <p:extLst>
      <p:ext uri="{BB962C8B-B14F-4D97-AF65-F5344CB8AC3E}">
        <p14:creationId xmlns:p14="http://schemas.microsoft.com/office/powerpoint/2010/main" val="39291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75473"/>
            <a:ext cx="60486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ПРОВЕДЕНИЕ РАСЧЕТОВ ПО ОЦЕНКЕ ПОЖАРНОГО РИСКА</a:t>
            </a:r>
            <a:endParaRPr lang="ru-RU" sz="1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205656" y="242734"/>
            <a:ext cx="3678699" cy="118085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закон от 22.07.2008 № 123-ФЗ «Технический регламент о требованиях пожарной безопасности» статьи 6, 79, 93, ч. 2 статьи 81</a:t>
            </a:r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трелка вправо 1"/>
          <p:cNvSpPr/>
          <p:nvPr/>
        </p:nvSpPr>
        <p:spPr>
          <a:xfrm rot="10553200">
            <a:off x="4159962" y="704349"/>
            <a:ext cx="936104" cy="18798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92448" y="579026"/>
            <a:ext cx="3312368" cy="100811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постановление </a:t>
            </a:r>
            <a:r>
              <a:rPr lang="ru-RU" sz="1400" dirty="0"/>
              <a:t>Правительства РФ от 22.07.2020 № 1084 </a:t>
            </a:r>
            <a:endParaRPr lang="ru-RU" sz="1400" dirty="0" smtClean="0"/>
          </a:p>
          <a:p>
            <a:pPr algn="ctr"/>
            <a:r>
              <a:rPr lang="ru-RU" sz="1400" dirty="0" smtClean="0"/>
              <a:t>«</a:t>
            </a:r>
            <a:r>
              <a:rPr lang="ru-RU" sz="1400" dirty="0"/>
              <a:t>О порядке проведения расчетов по оценке пожарного риска»</a:t>
            </a:r>
          </a:p>
        </p:txBody>
      </p:sp>
      <p:sp>
        <p:nvSpPr>
          <p:cNvPr id="13" name="Стрелка вправо 12"/>
          <p:cNvSpPr/>
          <p:nvPr/>
        </p:nvSpPr>
        <p:spPr>
          <a:xfrm rot="8281424">
            <a:off x="1801318" y="1763952"/>
            <a:ext cx="608666" cy="1436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311894" y="2092748"/>
            <a:ext cx="3788840" cy="821293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Приказ МЧС РФ от 10.07.2009 N 404 «Об утверждении методики определения расчетных величин пожарного риска на производственных объектах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5018434" y="1832239"/>
            <a:ext cx="3937264" cy="984411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dirty="0">
                <a:solidFill>
                  <a:schemeClr val="tx1"/>
                </a:solidFill>
              </a:rPr>
              <a:t>Приказ МЧС России от 30.06.2009 № 382 «Об утверждении методики определения расчетных величин пожарного риска в зданиях, сооружениях и строениях различных классов функциональной пожарной опасности»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4666179" y="3259459"/>
            <a:ext cx="4302899" cy="1148225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Приказ МЧС России от 14.11.2022 N 1140 </a:t>
            </a:r>
            <a:r>
              <a:rPr lang="ru-RU" sz="1200" b="1" dirty="0" smtClean="0">
                <a:solidFill>
                  <a:schemeClr val="tx1"/>
                </a:solidFill>
              </a:rPr>
              <a:t>«Об </a:t>
            </a:r>
            <a:r>
              <a:rPr lang="ru-RU" sz="1200" b="1" dirty="0">
                <a:solidFill>
                  <a:schemeClr val="tx1"/>
                </a:solidFill>
              </a:rPr>
              <a:t>утверждении методики определения расчетных величин пожарного риска в зданиях, сооружениях и пожарных отсеках различных классов функциональной пожарной </a:t>
            </a:r>
            <a:r>
              <a:rPr lang="ru-RU" sz="1200" b="1" dirty="0" smtClean="0">
                <a:solidFill>
                  <a:schemeClr val="tx1"/>
                </a:solidFill>
              </a:rPr>
              <a:t>опасности»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(вступил</a:t>
            </a:r>
            <a:r>
              <a:rPr lang="ru-RU" sz="1200" b="1" dirty="0">
                <a:solidFill>
                  <a:srgbClr val="FF0000"/>
                </a:solidFill>
              </a:rPr>
              <a:t>а</a:t>
            </a:r>
            <a:r>
              <a:rPr lang="ru-RU" sz="1200" b="1" dirty="0" smtClean="0">
                <a:solidFill>
                  <a:srgbClr val="FF0000"/>
                </a:solidFill>
              </a:rPr>
              <a:t> в силу </a:t>
            </a:r>
            <a:r>
              <a:rPr lang="ru-RU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с 01.09.2023!!!)</a:t>
            </a:r>
          </a:p>
        </p:txBody>
      </p:sp>
      <p:sp>
        <p:nvSpPr>
          <p:cNvPr id="21" name="Стрелка вправо 20"/>
          <p:cNvSpPr/>
          <p:nvPr/>
        </p:nvSpPr>
        <p:spPr>
          <a:xfrm rot="1542621">
            <a:off x="4075421" y="1554353"/>
            <a:ext cx="912416" cy="1664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5400000">
            <a:off x="6729906" y="2988956"/>
            <a:ext cx="408340" cy="127403"/>
          </a:xfrm>
          <a:prstGeom prst="rightArrow">
            <a:avLst/>
          </a:prstGeom>
          <a:solidFill>
            <a:srgbClr val="00CC00"/>
          </a:solidFill>
          <a:ln>
            <a:solidFill>
              <a:srgbClr val="00CC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5142954" y="1861195"/>
            <a:ext cx="3636309" cy="9264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142937" y="1849626"/>
            <a:ext cx="3636309" cy="8895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531629" y="44450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u="sng" dirty="0">
                <a:solidFill>
                  <a:srgbClr val="FF0000"/>
                </a:solidFill>
              </a:rPr>
              <a:t>Расчеты оформляются в виде отчета!!!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</a:rPr>
              <a:t>Требования к оформлению: СП 505.1311500.2021 «Расчет пожарного риска. Требования к оформлению»</a:t>
            </a: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237682" y="3519968"/>
            <a:ext cx="3937264" cy="1079067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Приказ МЧС России от 26.06.2024 N 533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"Об утверждении методики определения расчетных величин пожарного риска на производственных объектах"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(вступ</a:t>
            </a:r>
            <a:r>
              <a:rPr lang="ru-RU" sz="1200" b="1" dirty="0" smtClean="0">
                <a:solidFill>
                  <a:srgbClr val="FF0000"/>
                </a:solidFill>
              </a:rPr>
              <a:t>ает</a:t>
            </a:r>
            <a:r>
              <a:rPr lang="ru-RU" sz="1200" b="1" dirty="0" smtClean="0">
                <a:solidFill>
                  <a:srgbClr val="FF0000"/>
                </a:solidFill>
              </a:rPr>
              <a:t> </a:t>
            </a:r>
            <a:r>
              <a:rPr lang="ru-RU" sz="1200" b="1" dirty="0" smtClean="0">
                <a:solidFill>
                  <a:srgbClr val="FF0000"/>
                </a:solidFill>
              </a:rPr>
              <a:t>в силу </a:t>
            </a:r>
            <a:r>
              <a:rPr lang="ru-RU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с </a:t>
            </a:r>
            <a:r>
              <a:rPr lang="ru-RU" sz="1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01.01.2025!!!)</a:t>
            </a:r>
            <a:endParaRPr lang="ru-RU" sz="12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1690884" y="3151781"/>
            <a:ext cx="408340" cy="127403"/>
          </a:xfrm>
          <a:prstGeom prst="rightArrow">
            <a:avLst/>
          </a:prstGeom>
          <a:solidFill>
            <a:srgbClr val="00CC00"/>
          </a:solidFill>
          <a:ln>
            <a:solidFill>
              <a:srgbClr val="00CC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2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7584" y="131281"/>
            <a:ext cx="7848872" cy="119833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Постановление Правительства Российской Федерации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16.09.2020 N 1479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 утверждении Правил противопожарного режима в Российской Федерации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593542"/>
            <a:ext cx="41039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</a:t>
            </a:r>
            <a:r>
              <a:rPr lang="ru-RU" sz="1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Изменения (от 01.03.2023) внесены в более 50 </a:t>
            </a:r>
            <a:r>
              <a:rPr lang="ru-RU" sz="1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пунктов </a:t>
            </a:r>
            <a:r>
              <a:rPr lang="ru-RU" sz="1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Правил. </a:t>
            </a:r>
          </a:p>
          <a:p>
            <a:pPr algn="just"/>
            <a:endParaRPr lang="ru-RU" sz="14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Затронули все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сферы обеспечения пожарной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безопасности: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-  инструкции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 мерах пожарной безопасности;</a:t>
            </a:r>
          </a:p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-  содержание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территорий,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зданий, сооружений, эвакуационных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путей и выходов;</a:t>
            </a:r>
          </a:p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- обеспечение исправного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состояния систем противопожарной защиты,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первичными средствами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пожаротушения;</a:t>
            </a:r>
          </a:p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- порядок применения открытого огня.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0" t="34717" r="39539" b="9039"/>
          <a:stretch/>
        </p:blipFill>
        <p:spPr bwMode="auto">
          <a:xfrm>
            <a:off x="4720218" y="1419622"/>
            <a:ext cx="4394219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05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27584" y="131281"/>
            <a:ext cx="7848872" cy="119833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 1.13130 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«Системы 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противопожарной защиты. Эвакуационные пути и 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выходы»</a:t>
            </a: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вступили в силу с </a:t>
            </a:r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01.01.2024 и 01.11.2024</a:t>
            </a: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1851670"/>
            <a:ext cx="377991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</a:t>
            </a:r>
            <a:r>
              <a:rPr lang="ru-RU" sz="1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Внесено более </a:t>
            </a:r>
            <a:r>
              <a:rPr lang="ru-RU" sz="1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100 </a:t>
            </a:r>
            <a:r>
              <a:rPr lang="ru-RU" sz="1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изменений. </a:t>
            </a:r>
          </a:p>
          <a:p>
            <a:pPr algn="just"/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marL="285750" indent="-285750" algn="just">
              <a:buFontTx/>
              <a:buChar char="-"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установлены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новые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требования;</a:t>
            </a:r>
          </a:p>
          <a:p>
            <a:pPr marL="285750" indent="-285750" algn="just">
              <a:buFontTx/>
              <a:buChar char="-"/>
            </a:pP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marL="285750" indent="-285750" algn="just">
              <a:buFontTx/>
              <a:buChar char="-"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изменены отдельные главы;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/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 исключение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мероприятий по разработке СТУ в отношение объектов, для которых отсутствовали нормы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проектирования.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just"/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792" t="27320" r="37267" b="44740"/>
          <a:stretch/>
        </p:blipFill>
        <p:spPr>
          <a:xfrm>
            <a:off x="287523" y="1563638"/>
            <a:ext cx="4704839" cy="15841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1169" t="22871" r="26499" b="46640"/>
          <a:stretch/>
        </p:blipFill>
        <p:spPr>
          <a:xfrm>
            <a:off x="251520" y="3291830"/>
            <a:ext cx="4680520" cy="1533851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51520" y="3219822"/>
            <a:ext cx="475252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25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17969" y="411510"/>
            <a:ext cx="7848872" cy="119833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 </a:t>
            </a:r>
            <a:r>
              <a: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.13130 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«Системы 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противопожарной защиты. Наружное противопожарное водоснабжение. Требования пожарной 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безопасности»</a:t>
            </a:r>
            <a:endParaRPr lang="en-US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вступили в силу с 01.03.2024</a:t>
            </a: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24128" y="2139702"/>
            <a:ext cx="29523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</a:t>
            </a:r>
            <a:r>
              <a:rPr lang="ru-RU" sz="1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Внесено более 60 изменений, в том числе:</a:t>
            </a:r>
          </a:p>
          <a:p>
            <a:pPr algn="just"/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marL="285750" indent="-285750" algn="just">
              <a:buFontTx/>
              <a:buChar char="-"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откорректированы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термины и понятия, используемые в данном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своде; </a:t>
            </a:r>
          </a:p>
          <a:p>
            <a:pPr marL="285750" indent="-285750" algn="just">
              <a:buFontTx/>
              <a:buChar char="-"/>
            </a:pP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marL="285750" indent="-285750" algn="just">
              <a:buFontTx/>
              <a:buChar char="-"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изменены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таблицы с показателями расходов воды на наружное пожаротушение зданий, сооружений.</a:t>
            </a:r>
          </a:p>
          <a:p>
            <a:pPr algn="just"/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981" t="26480" r="37243" b="6320"/>
          <a:stretch/>
        </p:blipFill>
        <p:spPr>
          <a:xfrm>
            <a:off x="683568" y="1779662"/>
            <a:ext cx="4320480" cy="316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9672" y="123478"/>
            <a:ext cx="6264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АТТЕСТАЦИЯ ЭКСПЕРТОВ, ПРИВЛЕКАЕМЫХ МЧС РОССИИ ПРИ ПРОВЕДЕНИИ КОНТРОЛЬНОЙ (НАДЗОРНОЙ) ДЕЯТЕЛЬНОСТИ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5" b="4195"/>
          <a:stretch/>
        </p:blipFill>
        <p:spPr>
          <a:xfrm>
            <a:off x="827583" y="671452"/>
            <a:ext cx="3690909" cy="42987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05"/>
          <a:stretch/>
        </p:blipFill>
        <p:spPr>
          <a:xfrm>
            <a:off x="4760979" y="657735"/>
            <a:ext cx="3452519" cy="43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4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9672" y="123478"/>
            <a:ext cx="62643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ИНДИКАТОРЫ РИСКА В ОБЛАСТИ ПОЖАРНОЙ БЕЗОПАСНОСТИ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54354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u="sng" dirty="0" smtClean="0"/>
              <a:t>Приказ </a:t>
            </a:r>
            <a:r>
              <a:rPr lang="ru-RU" sz="1200" b="1" u="sng" dirty="0"/>
              <a:t>МЧС России от 07.06.2021 № </a:t>
            </a:r>
            <a:r>
              <a:rPr lang="ru-RU" sz="1200" b="1" u="sng" dirty="0" smtClean="0"/>
              <a:t>364: </a:t>
            </a:r>
            <a:endParaRPr lang="ru-RU" sz="1200" b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5388" y="915566"/>
            <a:ext cx="83529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300" dirty="0"/>
              <a:t>привлечение к административной ответственности аттестованного эксперта в области независимой оценки пожарного риска (аудита пожарной безопасности) (далее - эксперт) за выдачу заведомо ложного заключения о соответствии объекта защиты требованиям пожарной безопасности и (или) нарушение порядка оценки объекта защиты требованиям пожарной безопасности в отношении объектов защиты;</a:t>
            </a:r>
          </a:p>
          <a:p>
            <a:pPr indent="450215" algn="just">
              <a:spcAft>
                <a:spcPts val="0"/>
              </a:spcAft>
            </a:pPr>
            <a:r>
              <a:rPr lang="ru-RU" sz="1300" dirty="0"/>
              <a:t>три и более ложных срабатываний в течение тридцати календарных дней систем противопожарной защиты на объекте, на котором могут одновременно находиться пятьдесят и более человек;</a:t>
            </a:r>
          </a:p>
          <a:p>
            <a:pPr indent="450215" algn="just">
              <a:spcAft>
                <a:spcPts val="0"/>
              </a:spcAft>
            </a:pPr>
            <a:r>
              <a:rPr lang="ru-RU" sz="1300" dirty="0"/>
              <a:t>отсутствие в годовой бухгалтерской (финансовой) отчетности государственных (муниципальных) учреждений информации о расходах на обеспечение пожарной безопасности за последние три года;</a:t>
            </a:r>
          </a:p>
          <a:p>
            <a:pPr indent="450215" algn="just">
              <a:spcAft>
                <a:spcPts val="0"/>
              </a:spcAft>
            </a:pPr>
            <a:r>
              <a:rPr lang="ru-RU" sz="1300" dirty="0"/>
              <a:t>наличие информации о происшествии, связанном с аварийным режимом работы электросети и (или) электрооборудования на объекте надзора, которое не повлекло возникновение и распространение пожара;</a:t>
            </a:r>
          </a:p>
          <a:p>
            <a:pPr indent="450215" algn="just">
              <a:spcAft>
                <a:spcPts val="0"/>
              </a:spcAft>
            </a:pPr>
            <a:r>
              <a:rPr lang="ru-RU" sz="1300" dirty="0"/>
              <a:t>наличие информации о ненадлежащей работе на объекте надзора имеющихся систем противопожарной защиты при пожаре;</a:t>
            </a:r>
          </a:p>
          <a:p>
            <a:pPr indent="450215" algn="just">
              <a:spcAft>
                <a:spcPts val="0"/>
              </a:spcAft>
            </a:pPr>
            <a:r>
              <a:rPr lang="ru-RU" sz="1300" dirty="0"/>
              <a:t>наличие у органа государственного пожарного надзора информации о владении, пользовании или распоряжении контролируемым лицом объектом надзора, на котором в тридцатидневный период, предшествующий дню принятия решения о приостановлении действия лицензии в связи с грубыми нарушениями лицензионных требований, были проведены работы по монтажу, техническому обслуживанию и ремонту средств обеспечения пожарной безопасности</a:t>
            </a:r>
            <a:r>
              <a:rPr lang="ru-RU" sz="1300" dirty="0"/>
              <a:t>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78716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9672" y="123478"/>
            <a:ext cx="62643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ИНДИКАТОРЫ РИСКА В ОБЛАСТИ ПОЖАРНОЙ БЕЗОПАСНОСТИ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55552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u="sng" dirty="0" smtClean="0"/>
              <a:t>Приказ </a:t>
            </a:r>
            <a:r>
              <a:rPr lang="ru-RU" sz="1200" b="1" u="sng" dirty="0"/>
              <a:t>МЧС России от 07.06.2021 № </a:t>
            </a:r>
            <a:r>
              <a:rPr lang="ru-RU" sz="1200" b="1" u="sng" dirty="0" smtClean="0"/>
              <a:t>364 </a:t>
            </a:r>
            <a:endParaRPr lang="ru-RU" sz="1200" b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09160" y="1139141"/>
            <a:ext cx="78853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u="sng" dirty="0" smtClean="0"/>
              <a:t>Введены </a:t>
            </a:r>
            <a:r>
              <a:rPr lang="ru-RU" sz="1400" i="1" u="sng" dirty="0"/>
              <a:t>с 8 апреля 2024 года</a:t>
            </a:r>
            <a:r>
              <a:rPr lang="ru-RU" sz="1400" i="1" u="sng" dirty="0" smtClean="0"/>
              <a:t>:</a:t>
            </a:r>
          </a:p>
          <a:p>
            <a:endParaRPr lang="ru-RU" sz="1400" u="sng" dirty="0"/>
          </a:p>
          <a:p>
            <a:pPr indent="360363" algn="just"/>
            <a:r>
              <a:rPr lang="ru-RU" sz="1400" dirty="0"/>
              <a:t>наличие у органа государственного пожарного надзора заключения о независимой оценке пожарного риска с выводом о невыполнении требований пожарной безопасности и (или) несоблюдении противопожарного режима и одновременное наличие расчета по оценке пожарного риска, поступившего в орган государственного пожарного надзора в течение года, предшествующего году поступления указанного заключения, содержащего выводы о </a:t>
            </a:r>
            <a:r>
              <a:rPr lang="ru-RU" sz="1400" dirty="0" err="1"/>
              <a:t>непревышении</a:t>
            </a:r>
            <a:r>
              <a:rPr lang="ru-RU" sz="1400" dirty="0"/>
              <a:t> нормативного значения величины индивидуального пожарного риска</a:t>
            </a:r>
            <a:r>
              <a:rPr lang="ru-RU" sz="1400" dirty="0" smtClean="0"/>
              <a:t>;</a:t>
            </a:r>
          </a:p>
          <a:p>
            <a:pPr indent="360363" algn="just"/>
            <a:endParaRPr lang="ru-RU" sz="1400" dirty="0"/>
          </a:p>
          <a:p>
            <a:pPr indent="360363" algn="just"/>
            <a:r>
              <a:rPr lang="ru-RU" sz="1400" dirty="0"/>
              <a:t>наличие у органа государственного пожарного надзора заключения о независимой оценке пожарного риска с выводом о выполнении требований пожарной безопасности и соблюдении противопожарного режима и одновременное наличие расчета по оценке пожарного риска, поступившего в орган государственного пожарного надзора в течение года, предшествующего году поступления указанного заключения, содержащего выводы о превышении нормативного значения величины индивидуального пожарного риска.</a:t>
            </a:r>
          </a:p>
        </p:txBody>
      </p:sp>
    </p:spTree>
    <p:extLst>
      <p:ext uri="{BB962C8B-B14F-4D97-AF65-F5344CB8AC3E}">
        <p14:creationId xmlns:p14="http://schemas.microsoft.com/office/powerpoint/2010/main" val="255565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143125"/>
            <a:ext cx="9144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7188" indent="-357188" algn="ctr" defTabSz="9493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Благодарю за внимание!</a:t>
            </a:r>
          </a:p>
        </p:txBody>
      </p:sp>
      <p:pic>
        <p:nvPicPr>
          <p:cNvPr id="3" name="Picture 41" descr="флаг МЧС4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979711" cy="1419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6"/>
          <p:cNvPicPr preferRelativeResize="0"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23478"/>
            <a:ext cx="170769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4385</TotalTime>
  <Words>1253</Words>
  <Application>Microsoft Office PowerPoint</Application>
  <PresentationFormat>Экран (16:9)</PresentationFormat>
  <Paragraphs>100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Бочаров Сергей</dc:creator>
  <cp:lastModifiedBy>Сучков Р.А.</cp:lastModifiedBy>
  <cp:revision>568</cp:revision>
  <cp:lastPrinted>2023-01-18T13:34:14Z</cp:lastPrinted>
  <dcterms:created xsi:type="dcterms:W3CDTF">2020-12-14T13:42:47Z</dcterms:created>
  <dcterms:modified xsi:type="dcterms:W3CDTF">2024-12-11T08:51:10Z</dcterms:modified>
</cp:coreProperties>
</file>